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Source Sans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SourceSansPro-bold.fntdata"/><Relationship Id="rId23" Type="http://schemas.openxmlformats.org/officeDocument/2006/relationships/font" Target="fonts/SourceSans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boldItalic.fntdata"/><Relationship Id="rId25" Type="http://schemas.openxmlformats.org/officeDocument/2006/relationships/font" Target="fonts/SourceSans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layer_efficiency_ratin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de50cd0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de50cd0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e958c326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e958c32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</a:t>
            </a:r>
            <a:r>
              <a:rPr lang="en"/>
              <a:t>shown, there is a plethora of different player statistics and to account for them all is virtually impossible within our given time frame. There are 5 pages full of player stats for each player, and of course, there are some statistics that influence the outcome of a game more than others.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EFFICIENCY RATING: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https://en.wikipedia.org/wiki/Player_efficiency_rating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player efficiency rating (PER) is John Hollinger's all-in-one basketball rating, which attempts to collect or boil down all of a player's contributions into one number. Using a detailed formula, Hollinger developed a system that rates every player's statistical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e958946f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e958946f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e958c32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e958c32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e958946f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e958946f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e958946f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e958946f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Spread: How much the team is expected to win by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Numbers: represents the underdog, and you can win your money back or even a little more if the team wins or loses by less than the positive value (int). Of course if the underdog wins, you win a lot more.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Numbers: represents the favored team. The favored team must win by more than the negative value (int) in order to win the </a:t>
            </a:r>
            <a:r>
              <a:rPr lang="en"/>
              <a:t>money</a:t>
            </a:r>
            <a:r>
              <a:rPr lang="en"/>
              <a:t> back (win by at least 7 pts)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Moneyline: how much money you will make or lose depending on the team you bet on (if the underdog wins, you will receive a lot more money than the favored team)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e958946f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e958946f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958946f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e958946f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e958946f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e958946f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e958946f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e958946f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e958c326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e958c326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pmm = away team is not favored by model; positive pmm = away team is favored by model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e958c326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e958c326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Win Fast Money Using a </a:t>
            </a:r>
            <a:r>
              <a:rPr lang="en" strike="sngStrike"/>
              <a:t>Terrible</a:t>
            </a:r>
            <a:r>
              <a:rPr lang="en"/>
              <a:t> </a:t>
            </a:r>
            <a:r>
              <a:rPr lang="en"/>
              <a:t>NBA Betting Model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Isaac Chung and Brian Cha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2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3805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More Stats: W/L%, PS/G, PA/G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Relationship between Margin and SRS, W/L%, PS/G, PA/G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Predicted Margin of Matchup = -56.57/-356.94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Predicts: -49.07/-349.44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25" y="1717650"/>
            <a:ext cx="4498599" cy="32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150" y="273575"/>
            <a:ext cx="2458150" cy="33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2327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800950"/>
            <a:ext cx="4260300" cy="3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previous season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multiple statistics instead of solely SRS (or choosing some over others)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Hope: Betting Model can be used in different sports/occasions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Hope: Use player statistics too!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Player efficiency rating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Reflection: Don’t use NBA_API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72312" t="0"/>
          <a:stretch/>
        </p:blipFill>
        <p:spPr>
          <a:xfrm>
            <a:off x="7460750" y="0"/>
            <a:ext cx="1683250" cy="2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50753" r="18490" t="0"/>
          <a:stretch/>
        </p:blipFill>
        <p:spPr>
          <a:xfrm>
            <a:off x="5660100" y="24675"/>
            <a:ext cx="1505400" cy="22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b="0" l="0" r="36459" t="0"/>
          <a:stretch/>
        </p:blipFill>
        <p:spPr>
          <a:xfrm>
            <a:off x="5701450" y="2313650"/>
            <a:ext cx="3393150" cy="28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63" y="0"/>
            <a:ext cx="73184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Bandyopadbhay, P. (1958, December 1). </a:t>
            </a: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Linear regression with matplotlib / numpy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Stack Overflow. Retrieved July 20, 2022, from https://stackoverflow.com/questions/6148207/linear-regression-with-matplotlib-numpy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Spread moneyline converter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Sportsbook Review. (2021, December 9). Retrieved July 20, 2022, from https://www.sportsbookreview.com/betting-calculators/spread-ml-converter/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2021-22 NBA season summary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Basketball. (n.d.). Retrieved July 20, 2022, from https://www.basketball-reference.com/leagues/NBA_2022.html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2021-22 NBA schedule and results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Basketball. (n.d.). Retrieved July 20, 2022, from https://www.basketball-reference.com/leagues/NBA_2022_games.html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88325" y="177850"/>
            <a:ext cx="3672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Source Sans Pro"/>
                <a:ea typeface="Source Sans Pro"/>
                <a:cs typeface="Source Sans Pro"/>
                <a:sym typeface="Source Sans Pro"/>
              </a:rPr>
              <a:t>Palate Cleanser:</a:t>
            </a:r>
            <a:endParaRPr b="1" sz="2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Source Sans Pro"/>
                <a:ea typeface="Source Sans Pro"/>
                <a:cs typeface="Source Sans Pro"/>
                <a:sym typeface="Source Sans Pro"/>
              </a:rPr>
              <a:t>Bird on Capybara</a:t>
            </a:r>
            <a:endParaRPr b="1"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423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Vision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0" y="865775"/>
            <a:ext cx="5055000" cy="4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Isaac: NBA Fan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Brian: Friend makes bets on his own betting model 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Goal: Create an accurate NBA betting model to help users make the most out of their $$$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Hypothetical Game: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Golden State: 97 points / Boston: 100 points</a:t>
            </a:r>
            <a:endParaRPr sz="20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075" y="358175"/>
            <a:ext cx="3622825" cy="176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075" y="2804875"/>
            <a:ext cx="3622825" cy="22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 rot="-871903">
            <a:off x="3113015" y="3647546"/>
            <a:ext cx="2246570" cy="5233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Source Sans Pro"/>
                <a:ea typeface="Source Sans Pro"/>
                <a:cs typeface="Source Sans Pro"/>
                <a:sym typeface="Source Sans Pro"/>
              </a:rPr>
              <a:t>THE SPREAD →</a:t>
            </a:r>
            <a:endParaRPr b="1"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5465475" y="3581925"/>
            <a:ext cx="603600" cy="23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7711750" y="3581925"/>
            <a:ext cx="771600" cy="23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1450" y="3545850"/>
            <a:ext cx="249975" cy="3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Points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NBA_API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basketball-reference.com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Treasure trove of basketball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Actually manageable!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Numpy/</a:t>
            </a:r>
            <a:r>
              <a:rPr lang="en"/>
              <a:t>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Manipulate CSV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Matplotlib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Visualize findings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321" y="1536375"/>
            <a:ext cx="2145775" cy="9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341" y="1536375"/>
            <a:ext cx="2377233" cy="9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675" y="2500838"/>
            <a:ext cx="2998599" cy="7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b="41616" l="6736" r="7115" t="41236"/>
          <a:stretch/>
        </p:blipFill>
        <p:spPr>
          <a:xfrm>
            <a:off x="4475163" y="3224200"/>
            <a:ext cx="3615634" cy="71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Progress… Start it Simple!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Variables: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Rating System (SRS): average point differential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Higher → Better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Home/Away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“Home Court Advantage”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Tracking Every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Tracked all 1230 Games for the 2021-22 Season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23722" t="0"/>
          <a:stretch/>
        </p:blipFill>
        <p:spPr>
          <a:xfrm>
            <a:off x="4403301" y="3760350"/>
            <a:ext cx="4740701" cy="13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000" y="-2"/>
            <a:ext cx="1941000" cy="376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Progress… Continued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Calculating the Margins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Margin = Away Team Points — Home Team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Negative → Away Team Lost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Positive → Away Team Won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Calculating ASRS and HSRS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ASRS = SRS value for Away Team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HSRS = SRS value for Home Team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8950" y="3760350"/>
            <a:ext cx="6215050" cy="13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000" y="-2"/>
            <a:ext cx="1941000" cy="376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0500" y="140225"/>
            <a:ext cx="3265025" cy="23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Progress… Continued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Relationship </a:t>
            </a:r>
            <a:r>
              <a:rPr lang="en" sz="1900"/>
              <a:t>between Margin and HSRS/ASRS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Trendlines → Plot using matplotlib!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Top: Margin vs ASRS. Bottom: Margin vs HSRS</a:t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y-intercept → home field advantage!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Slope of ASRS and HSRS → Weights!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1" name="Google Shape;111;p19"/>
          <p:cNvSpPr txBox="1"/>
          <p:nvPr/>
        </p:nvSpPr>
        <p:spPr>
          <a:xfrm>
            <a:off x="6977975" y="1716500"/>
            <a:ext cx="1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= 1.04x - 1.72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462" y="2571750"/>
            <a:ext cx="3507125" cy="251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7242375" y="4441575"/>
            <a:ext cx="1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y = -1.02x - 1.72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Progress… Continued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0" y="1068425"/>
            <a:ext cx="6513300" cy="3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Predicted Margin of Matchup = Y-intercept (ASRS) + (ASRS Slope * ASRS) + (HSRS Slope * HSRS)</a:t>
            </a:r>
            <a:endParaRPr sz="20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Betting Odds: Moneyline to Spread Converter (online resource)</a:t>
            </a:r>
            <a:endParaRPr sz="20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PMM + Betting Odds:</a:t>
            </a:r>
            <a:endParaRPr sz="20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Bet on Away Team! (++, -+)</a:t>
            </a:r>
            <a:endParaRPr sz="20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Bet on Home Team! (--, +-)</a:t>
            </a:r>
            <a:endParaRPr sz="2000"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3418" r="0" t="0"/>
          <a:stretch/>
        </p:blipFill>
        <p:spPr>
          <a:xfrm>
            <a:off x="6513300" y="265050"/>
            <a:ext cx="2563000" cy="46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172750" y="1068425"/>
            <a:ext cx="3464700" cy="3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GSW/ORL: -350/+360 odds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LAC/MIA: +270/-500 odds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Spread = +7.5/+8.5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Predicted Margin of Matchup = +3.97/-14.04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Predicts: +11.47/-6.54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625" y="374625"/>
            <a:ext cx="5051101" cy="42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